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5143500" cx="9144000"/>
  <p:notesSz cx="6858000" cy="9144000"/>
  <p:embeddedFontLst>
    <p:embeddedFont>
      <p:font typeface="Roboto Slab"/>
      <p:regular r:id="rId26"/>
      <p:bold r:id="rId27"/>
    </p:embeddedFont>
    <p:embeddedFont>
      <p:font typeface="Source Sans Pr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Slab-regular.fntdata"/><Relationship Id="rId25" Type="http://schemas.openxmlformats.org/officeDocument/2006/relationships/slide" Target="slides/slide21.xml"/><Relationship Id="rId28" Type="http://schemas.openxmlformats.org/officeDocument/2006/relationships/font" Target="fonts/SourceSansPro-regular.fntdata"/><Relationship Id="rId27" Type="http://schemas.openxmlformats.org/officeDocument/2006/relationships/font" Target="fonts/RobotoSlab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SourceSansPr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SourceSansPro-boldItalic.fntdata"/><Relationship Id="rId30" Type="http://schemas.openxmlformats.org/officeDocument/2006/relationships/font" Target="fonts/SourceSansPro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ec82fc5166_0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ec82fc516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ec82fc5166_0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ec82fc516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ec82fc5166_0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ec82fc516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ec82fc5166_0_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ec82fc516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ebc608c815_0_5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ebc608c815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ec82fc5166_0_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ec82fc516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c82fc5166_0_4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c82fc516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ebc608c815_0_8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ebc608c815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ec82fc5166_0_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ec82fc516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ebc608c815_0_1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ebc608c815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ebc608c815_0_8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ebc608c815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ebc608c815_0_9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ebc608c815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ec82fc5166_0_6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ec82fc5166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ec82fc5166_0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ec82fc516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ec82fc5166_0_10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ec82fc5166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ebc608c815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ebc608c81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ebc608c815_0_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ebc608c815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ebc608c815_0_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ebc608c81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ebc608c815_0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ebc608c81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mplete pattern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/>
          <p:nvPr/>
        </p:nvSpPr>
        <p:spPr>
          <a:xfrm>
            <a:off x="-26550" y="-14850"/>
            <a:ext cx="9197100" cy="5173200"/>
          </a:xfrm>
          <a:prstGeom prst="rect">
            <a:avLst/>
          </a:prstGeom>
          <a:solidFill>
            <a:srgbClr val="CFD8DC">
              <a:alpha val="49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/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19" r="19" t="0"/>
          <a:stretch/>
        </p:blipFill>
        <p:spPr>
          <a:xfrm flipH="1" rot="10800000">
            <a:off x="5952" y="0"/>
            <a:ext cx="91406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/>
          <p:nvPr>
            <p:ph idx="1" type="body"/>
          </p:nvPr>
        </p:nvSpPr>
        <p:spPr>
          <a:xfrm>
            <a:off x="1215300" y="1723650"/>
            <a:ext cx="6713400" cy="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600"/>
              <a:buChar char="◎"/>
              <a:defRPr i="1" sz="3600"/>
            </a:lvl1pPr>
            <a:lvl2pPr indent="-457200" lvl="1" marL="9144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○"/>
              <a:defRPr i="1" sz="3600"/>
            </a:lvl2pPr>
            <a:lvl3pPr indent="-457200" lvl="2" marL="13716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◉"/>
              <a:defRPr i="1" sz="3600"/>
            </a:lvl3pPr>
            <a:lvl4pPr indent="-457200" lvl="3" marL="182880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i="1" sz="3600"/>
            </a:lvl4pPr>
            <a:lvl5pPr indent="-457200" lvl="4" marL="2286000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i="1" sz="3600"/>
            </a:lvl5pPr>
            <a:lvl6pPr indent="-457200" lvl="5" marL="2743200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i="1" sz="3600"/>
            </a:lvl6pPr>
            <a:lvl7pPr indent="-457200" lvl="6" marL="320040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i="1" sz="3600"/>
            </a:lvl7pPr>
            <a:lvl8pPr indent="-457200" lvl="7" marL="3657600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i="1" sz="3600"/>
            </a:lvl8pPr>
            <a:lvl9pPr indent="-457200" lvl="8" marL="411480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i="1" sz="3600"/>
            </a:lvl9pPr>
          </a:lstStyle>
          <a:p/>
        </p:txBody>
      </p:sp>
      <p:grpSp>
        <p:nvGrpSpPr>
          <p:cNvPr id="32" name="Google Shape;32;p4"/>
          <p:cNvGrpSpPr/>
          <p:nvPr/>
        </p:nvGrpSpPr>
        <p:grpSpPr>
          <a:xfrm>
            <a:off x="3839646" y="782918"/>
            <a:ext cx="1464573" cy="842707"/>
            <a:chOff x="3593400" y="1729675"/>
            <a:chExt cx="1957200" cy="1123610"/>
          </a:xfrm>
        </p:grpSpPr>
        <p:sp>
          <p:nvSpPr>
            <p:cNvPr id="33" name="Google Shape;33;p4"/>
            <p:cNvSpPr txBox="1"/>
            <p:nvPr/>
          </p:nvSpPr>
          <p:spPr>
            <a:xfrm>
              <a:off x="3593400" y="1729675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6000">
                  <a:solidFill>
                    <a:schemeClr val="accen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“</a:t>
              </a:r>
              <a:endParaRPr b="1" sz="60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cap="flat" cmpd="sng" w="9525">
              <a:solidFill>
                <a:srgbClr val="CFD8DC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cap="flat" cmpd="sng" w="19050">
              <a:solidFill>
                <a:srgbClr val="CFD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6" name="Google Shape;36;p4"/>
          <p:cNvCxnSpPr>
            <a:endCxn id="34" idx="1"/>
          </p:cNvCxnSpPr>
          <p:nvPr/>
        </p:nvCxnSpPr>
        <p:spPr>
          <a:xfrm>
            <a:off x="3750511" y="390297"/>
            <a:ext cx="532200" cy="5355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" name="Google Shape;37;p4"/>
          <p:cNvCxnSpPr/>
          <p:nvPr/>
        </p:nvCxnSpPr>
        <p:spPr>
          <a:xfrm rot="10800000">
            <a:off x="4362902" y="436125"/>
            <a:ext cx="209100" cy="3696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" name="Google Shape;38;p4"/>
          <p:cNvCxnSpPr/>
          <p:nvPr/>
        </p:nvCxnSpPr>
        <p:spPr>
          <a:xfrm flipH="1" rot="10800000">
            <a:off x="4704510" y="351930"/>
            <a:ext cx="347100" cy="4746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-87" y="4749844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3" name="Google Shape;43;p5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" type="body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7" name="Google Shape;47;p6"/>
          <p:cNvSpPr txBox="1"/>
          <p:nvPr>
            <p:ph idx="2" type="body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" type="body"/>
          </p:nvPr>
        </p:nvSpPr>
        <p:spPr>
          <a:xfrm>
            <a:off x="786150" y="1200150"/>
            <a:ext cx="2419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2" type="body"/>
          </p:nvPr>
        </p:nvSpPr>
        <p:spPr>
          <a:xfrm>
            <a:off x="3329992" y="1200150"/>
            <a:ext cx="2419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3" type="body"/>
          </p:nvPr>
        </p:nvSpPr>
        <p:spPr>
          <a:xfrm>
            <a:off x="5873834" y="1200150"/>
            <a:ext cx="2419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idx="1" type="body"/>
          </p:nvPr>
        </p:nvSpPr>
        <p:spPr>
          <a:xfrm>
            <a:off x="457200" y="4055343"/>
            <a:ext cx="8229600" cy="3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-92" y="4749844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r-project.org/" TargetMode="External"/><Relationship Id="rId4" Type="http://schemas.openxmlformats.org/officeDocument/2006/relationships/hyperlink" Target="https://www.rstudio.com/products/rstudio/download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Relationship Id="rId4" Type="http://schemas.openxmlformats.org/officeDocument/2006/relationships/image" Target="../media/image22.png"/><Relationship Id="rId5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png"/><Relationship Id="rId4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stackoverflow.com/" TargetMode="External"/><Relationship Id="rId4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www.rstudio.com/resources/cheatsheets/" TargetMode="External"/><Relationship Id="rId4" Type="http://schemas.openxmlformats.org/officeDocument/2006/relationships/hyperlink" Target="https://cran.r-project.org/doc/contrib/Torfs+Brauer-Short-R-Intro.pdf" TargetMode="External"/><Relationship Id="rId5" Type="http://schemas.openxmlformats.org/officeDocument/2006/relationships/hyperlink" Target="https://r4ds.had.co.nz/introduction.html" TargetMode="External"/><Relationship Id="rId6" Type="http://schemas.openxmlformats.org/officeDocument/2006/relationships/hyperlink" Target="https://www.p8105.com/schedule.html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github.com/yamachang/R_workshop_2021fal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terrapintech.com/5-reasons-why-you-should-reassess-your-dependency-on-spreadsheets/?utm_content=178770047&amp;utm_medium=social&amp;utm_source=twitter&amp;hss_channel=tw-1091141" TargetMode="External"/><Relationship Id="rId4" Type="http://schemas.openxmlformats.org/officeDocument/2006/relationships/image" Target="../media/image20.png"/><Relationship Id="rId5" Type="http://schemas.openxmlformats.org/officeDocument/2006/relationships/image" Target="../media/image12.jpg"/><Relationship Id="rId6" Type="http://schemas.openxmlformats.org/officeDocument/2006/relationships/image" Target="../media/image5.jpg"/><Relationship Id="rId7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vac-lshtm.shinyapps.io/ncov_tracker/?_ga=2.53752872.1413578686.1631240745-2104895697.1630561653" TargetMode="External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yamaychang.me/" TargetMode="Externa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/>
          <p:nvPr>
            <p:ph type="ctrTitle"/>
          </p:nvPr>
        </p:nvSpPr>
        <p:spPr>
          <a:xfrm>
            <a:off x="1616735" y="1737225"/>
            <a:ext cx="5807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Data Science in R - Introduction</a:t>
            </a:r>
            <a:endParaRPr sz="3600"/>
          </a:p>
        </p:txBody>
      </p:sp>
      <p:sp>
        <p:nvSpPr>
          <p:cNvPr id="71" name="Google Shape;71;p12"/>
          <p:cNvSpPr txBox="1"/>
          <p:nvPr/>
        </p:nvSpPr>
        <p:spPr>
          <a:xfrm>
            <a:off x="1633375" y="3164900"/>
            <a:ext cx="5774100" cy="7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Fall 2021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Yama Chang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Overview: learning goal</a:t>
            </a:r>
            <a:endParaRPr sz="2600"/>
          </a:p>
        </p:txBody>
      </p:sp>
      <p:sp>
        <p:nvSpPr>
          <p:cNvPr id="155" name="Google Shape;155;p21"/>
          <p:cNvSpPr txBox="1"/>
          <p:nvPr>
            <p:ph idx="1" type="body"/>
          </p:nvPr>
        </p:nvSpPr>
        <p:spPr>
          <a:xfrm>
            <a:off x="786150" y="10185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◎"/>
            </a:pPr>
            <a:r>
              <a:rPr lang="en" sz="2000"/>
              <a:t>R Studio interface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Establish good habits now</a:t>
            </a:r>
            <a:r>
              <a:rPr lang="en"/>
              <a:t> (to make your life easier!)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Reproducibility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 sz="2000"/>
              <a:t>Get started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Create a new R script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Run codes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Install and load packages 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Working Directory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 sz="2000"/>
              <a:t>Let’s do some coding!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Computation - operation and ob</a:t>
            </a:r>
            <a:r>
              <a:rPr lang="en"/>
              <a:t>jects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Data frames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Data structures</a:t>
            </a:r>
            <a:endParaRPr/>
          </a:p>
        </p:txBody>
      </p:sp>
      <p:sp>
        <p:nvSpPr>
          <p:cNvPr id="156" name="Google Shape;156;p21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we actually start</a:t>
            </a:r>
            <a:endParaRPr/>
          </a:p>
        </p:txBody>
      </p:sp>
      <p:sp>
        <p:nvSpPr>
          <p:cNvPr id="162" name="Google Shape;162;p22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Installation of R and R Studio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R - </a:t>
            </a:r>
            <a:r>
              <a:rPr lang="en"/>
              <a:t>programming</a:t>
            </a:r>
            <a:r>
              <a:rPr lang="en"/>
              <a:t> language: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https://www.r-project.org/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R Studio</a:t>
            </a:r>
            <a:r>
              <a:rPr lang="en"/>
              <a:t>: an integrated development environment (IDE) for R.</a:t>
            </a:r>
            <a:endParaRPr/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https://www.rstudio.com/products/rstudio/download/</a:t>
            </a:r>
            <a:endParaRPr/>
          </a:p>
          <a:p>
            <a:pPr indent="0" lvl="0" marL="9144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2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 Studio interface</a:t>
            </a:r>
            <a:endParaRPr/>
          </a:p>
        </p:txBody>
      </p:sp>
      <p:sp>
        <p:nvSpPr>
          <p:cNvPr id="169" name="Google Shape;169;p23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0" name="Google Shape;17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150" y="1010725"/>
            <a:ext cx="7296502" cy="408645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3"/>
          <p:cNvSpPr txBox="1"/>
          <p:nvPr/>
        </p:nvSpPr>
        <p:spPr>
          <a:xfrm>
            <a:off x="2118925" y="4173500"/>
            <a:ext cx="974100" cy="43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Source Sans Pro"/>
                <a:ea typeface="Source Sans Pro"/>
                <a:cs typeface="Source Sans Pro"/>
                <a:sym typeface="Source Sans Pro"/>
              </a:rPr>
              <a:t>Console</a:t>
            </a:r>
            <a:endParaRPr sz="1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2" name="Google Shape;172;p23"/>
          <p:cNvSpPr txBox="1"/>
          <p:nvPr/>
        </p:nvSpPr>
        <p:spPr>
          <a:xfrm>
            <a:off x="1648975" y="2655600"/>
            <a:ext cx="1914000" cy="43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Source Sans Pro"/>
                <a:ea typeface="Source Sans Pro"/>
                <a:cs typeface="Source Sans Pro"/>
                <a:sym typeface="Source Sans Pro"/>
              </a:rPr>
              <a:t>Code editor/script</a:t>
            </a:r>
            <a:endParaRPr sz="1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3" name="Google Shape;173;p23"/>
          <p:cNvSpPr txBox="1"/>
          <p:nvPr/>
        </p:nvSpPr>
        <p:spPr>
          <a:xfrm>
            <a:off x="5401375" y="2122175"/>
            <a:ext cx="1976400" cy="43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Source Sans Pro"/>
                <a:ea typeface="Source Sans Pro"/>
                <a:cs typeface="Source Sans Pro"/>
                <a:sym typeface="Source Sans Pro"/>
              </a:rPr>
              <a:t>Environment/history</a:t>
            </a:r>
            <a:endParaRPr sz="1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4" name="Google Shape;174;p23"/>
          <p:cNvSpPr txBox="1"/>
          <p:nvPr/>
        </p:nvSpPr>
        <p:spPr>
          <a:xfrm>
            <a:off x="5078125" y="4233300"/>
            <a:ext cx="2622900" cy="43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Source Sans Pro"/>
                <a:ea typeface="Source Sans Pro"/>
                <a:cs typeface="Source Sans Pro"/>
                <a:sym typeface="Source Sans Pro"/>
              </a:rPr>
              <a:t>Files/output/packages/help</a:t>
            </a:r>
            <a:endParaRPr sz="1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Establish good habits now</a:t>
            </a:r>
            <a:endParaRPr/>
          </a:p>
        </p:txBody>
      </p:sp>
      <p:sp>
        <p:nvSpPr>
          <p:cNvPr id="180" name="Google Shape;180;p24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Some R basics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Code is case sensitive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No autocorrect (which is good!)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Some good habits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Establish a variable name convention</a:t>
            </a:r>
            <a:endParaRPr/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r>
              <a:rPr lang="en"/>
              <a:t>this_is_snake_case (preferable!)</a:t>
            </a:r>
            <a:endParaRPr/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r>
              <a:rPr lang="en"/>
              <a:t>this.is.period.case</a:t>
            </a:r>
            <a:endParaRPr/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r>
              <a:rPr lang="en"/>
              <a:t>ThIsNoTaNaMiNgCoNvEnTiOn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Comment your codes with # for </a:t>
            </a:r>
            <a:r>
              <a:rPr lang="en"/>
              <a:t>reproducibility</a:t>
            </a:r>
            <a:r>
              <a:rPr lang="en"/>
              <a:t> and save your headache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Make readable/beautiful codes </a:t>
            </a:r>
            <a:endParaRPr/>
          </a:p>
        </p:txBody>
      </p:sp>
      <p:sp>
        <p:nvSpPr>
          <p:cNvPr id="181" name="Google Shape;181;p24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2" name="Google Shape;18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8250" y="2267774"/>
            <a:ext cx="4187501" cy="156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Reproducibility</a:t>
            </a:r>
            <a:endParaRPr/>
          </a:p>
        </p:txBody>
      </p:sp>
      <p:sp>
        <p:nvSpPr>
          <p:cNvPr id="188" name="Google Shape;188;p25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Give the same code and data, anyone should be able to reproduce each step of your work/analysis and show the same results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One day someone will reproduce your work - be prepared!</a:t>
            </a:r>
            <a:endParaRPr/>
          </a:p>
        </p:txBody>
      </p:sp>
      <p:sp>
        <p:nvSpPr>
          <p:cNvPr id="189" name="Google Shape;189;p25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started</a:t>
            </a:r>
            <a:endParaRPr/>
          </a:p>
        </p:txBody>
      </p:sp>
      <p:sp>
        <p:nvSpPr>
          <p:cNvPr id="195" name="Google Shape;195;p26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Create a new R script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File → New Files → R Script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Run code: put your cursor at any place of a line of code 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Command + enter (Mac) 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Ctrl + enter (Windows)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Autocompletion - start typing a variable name and click tab</a:t>
            </a:r>
            <a:endParaRPr/>
          </a:p>
        </p:txBody>
      </p:sp>
      <p:sp>
        <p:nvSpPr>
          <p:cNvPr id="196" name="Google Shape;196;p26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7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started</a:t>
            </a:r>
            <a:endParaRPr/>
          </a:p>
        </p:txBody>
      </p:sp>
      <p:sp>
        <p:nvSpPr>
          <p:cNvPr id="202" name="Google Shape;202;p27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48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Install packages - collections of functions and data sets developed by the R user community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Currently, there’re 18149 available packages!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Only need to install </a:t>
            </a:r>
            <a:r>
              <a:rPr b="1" lang="en"/>
              <a:t>once</a:t>
            </a:r>
            <a:r>
              <a:rPr lang="en"/>
              <a:t> in your environment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1300">
                <a:solidFill>
                  <a:srgbClr val="1A1917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install.packages("tidyverse")</a:t>
            </a:r>
            <a:endParaRPr sz="1300">
              <a:solidFill>
                <a:srgbClr val="1A1917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Load packages 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Need to load </a:t>
            </a:r>
            <a:r>
              <a:rPr b="1" lang="en"/>
              <a:t>every time</a:t>
            </a:r>
            <a:r>
              <a:rPr lang="en"/>
              <a:t> in your environment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1300">
                <a:solidFill>
                  <a:srgbClr val="1A1917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library(tidyverse)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Working Directory - where you store this project/script/data/plot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1300">
                <a:solidFill>
                  <a:srgbClr val="1A1917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getwd()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1300">
                <a:solidFill>
                  <a:srgbClr val="1A1917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setwd(“/Users/yama/Box/Yama/R workshop”)</a:t>
            </a:r>
            <a:endParaRPr/>
          </a:p>
        </p:txBody>
      </p:sp>
      <p:sp>
        <p:nvSpPr>
          <p:cNvPr id="203" name="Google Shape;203;p27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" name="Google Shape;204;p27"/>
          <p:cNvSpPr txBox="1"/>
          <p:nvPr/>
        </p:nvSpPr>
        <p:spPr>
          <a:xfrm>
            <a:off x="6285825" y="4777300"/>
            <a:ext cx="2546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https://cran.r-project.org/web/packages/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8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Tidyverse</a:t>
            </a:r>
            <a:endParaRPr/>
          </a:p>
        </p:txBody>
      </p:sp>
      <p:sp>
        <p:nvSpPr>
          <p:cNvPr id="210" name="Google Shape;210;p28"/>
          <p:cNvSpPr txBox="1"/>
          <p:nvPr>
            <p:ph idx="1" type="body"/>
          </p:nvPr>
        </p:nvSpPr>
        <p:spPr>
          <a:xfrm>
            <a:off x="786150" y="1010725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A package made for easier, faster, and more fun in coding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You can basically use this package for everything in data science - tidy data, analysis, visualization, and analysis.</a:t>
            </a:r>
            <a:endParaRPr/>
          </a:p>
        </p:txBody>
      </p:sp>
      <p:sp>
        <p:nvSpPr>
          <p:cNvPr id="211" name="Google Shape;211;p28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2" name="Google Shape;212;p28"/>
          <p:cNvGrpSpPr/>
          <p:nvPr/>
        </p:nvGrpSpPr>
        <p:grpSpPr>
          <a:xfrm>
            <a:off x="1362781" y="2169523"/>
            <a:ext cx="6080327" cy="2856805"/>
            <a:chOff x="162302" y="1800649"/>
            <a:chExt cx="6864996" cy="3225477"/>
          </a:xfrm>
        </p:grpSpPr>
        <p:pic>
          <p:nvPicPr>
            <p:cNvPr id="213" name="Google Shape;213;p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2302" y="1800649"/>
              <a:ext cx="3290499" cy="23962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4" name="Google Shape;214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610050" y="1800650"/>
              <a:ext cx="3417248" cy="32254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5" name="Google Shape;215;p2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02156" y="4368851"/>
              <a:ext cx="3029851" cy="6572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9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do some coding!</a:t>
            </a:r>
            <a:endParaRPr/>
          </a:p>
        </p:txBody>
      </p:sp>
      <p:sp>
        <p:nvSpPr>
          <p:cNvPr id="221" name="Google Shape;221;p29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Computation: operation and objects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Data Structure</a:t>
            </a:r>
            <a:endParaRPr/>
          </a:p>
        </p:txBody>
      </p:sp>
      <p:sp>
        <p:nvSpPr>
          <p:cNvPr id="222" name="Google Shape;222;p29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23" name="Google Shape;223;p29"/>
          <p:cNvGrpSpPr/>
          <p:nvPr/>
        </p:nvGrpSpPr>
        <p:grpSpPr>
          <a:xfrm>
            <a:off x="5630225" y="647300"/>
            <a:ext cx="1808325" cy="1026925"/>
            <a:chOff x="3174700" y="2702125"/>
            <a:chExt cx="1808325" cy="1026925"/>
          </a:xfrm>
        </p:grpSpPr>
        <p:sp>
          <p:nvSpPr>
            <p:cNvPr id="224" name="Google Shape;224;p29"/>
            <p:cNvSpPr txBox="1"/>
            <p:nvPr/>
          </p:nvSpPr>
          <p:spPr>
            <a:xfrm>
              <a:off x="3174700" y="3328850"/>
              <a:ext cx="698700" cy="400200"/>
            </a:xfrm>
            <a:prstGeom prst="rect">
              <a:avLst/>
            </a:prstGeom>
            <a:noFill/>
            <a:ln cap="flat" cmpd="sng" w="9525">
              <a:solidFill>
                <a:srgbClr val="0091E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Source Sans Pro"/>
                  <a:ea typeface="Source Sans Pro"/>
                  <a:cs typeface="Source Sans Pro"/>
                  <a:sym typeface="Source Sans Pro"/>
                </a:rPr>
                <a:t>Object</a:t>
              </a: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225" name="Google Shape;225;p29"/>
            <p:cNvSpPr txBox="1"/>
            <p:nvPr/>
          </p:nvSpPr>
          <p:spPr>
            <a:xfrm>
              <a:off x="4284325" y="3328850"/>
              <a:ext cx="698700" cy="400200"/>
            </a:xfrm>
            <a:prstGeom prst="rect">
              <a:avLst/>
            </a:prstGeom>
            <a:noFill/>
            <a:ln cap="flat" cmpd="sng" w="9525">
              <a:solidFill>
                <a:srgbClr val="0091E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Source Sans Pro"/>
                  <a:ea typeface="Source Sans Pro"/>
                  <a:cs typeface="Source Sans Pro"/>
                  <a:sym typeface="Source Sans Pro"/>
                </a:rPr>
                <a:t>Value</a:t>
              </a: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pic>
          <p:nvPicPr>
            <p:cNvPr id="226" name="Google Shape;226;p29"/>
            <p:cNvPicPr preferRelativeResize="0"/>
            <p:nvPr/>
          </p:nvPicPr>
          <p:blipFill rotWithShape="1">
            <a:blip r:embed="rId3">
              <a:alphaModFix/>
            </a:blip>
            <a:srcRect b="0" l="0" r="0" t="13337"/>
            <a:stretch/>
          </p:blipFill>
          <p:spPr>
            <a:xfrm>
              <a:off x="3363775" y="2702125"/>
              <a:ext cx="1619250" cy="47877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27" name="Google Shape;22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4825" y="2087751"/>
            <a:ext cx="5726825" cy="2747549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9"/>
          <p:cNvSpPr txBox="1"/>
          <p:nvPr/>
        </p:nvSpPr>
        <p:spPr>
          <a:xfrm>
            <a:off x="5753525" y="4777300"/>
            <a:ext cx="2825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http://venus.ifca.unican.es/Rintro/dataStruct.html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0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mindset of coding</a:t>
            </a:r>
            <a:endParaRPr/>
          </a:p>
        </p:txBody>
      </p:sp>
      <p:sp>
        <p:nvSpPr>
          <p:cNvPr id="234" name="Google Shape;234;p30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Read the errors 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A lot of googling! 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You can basically find all solution at </a:t>
            </a:r>
            <a:r>
              <a:rPr lang="en" u="sng">
                <a:solidFill>
                  <a:schemeClr val="hlink"/>
                </a:solidFill>
                <a:hlinkClick r:id="rId3"/>
              </a:rPr>
              <a:t>stackoverflow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Plan for mistakes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It’s TOTALLY fine to make mistakes 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Write codes that make it easy to fix - clean codes	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Learning curves</a:t>
            </a:r>
            <a:endParaRPr/>
          </a:p>
          <a:p>
            <a:pPr indent="0" lvl="0" marL="9144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35" name="Google Shape;235;p30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6" name="Google Shape;236;p30"/>
          <p:cNvGrpSpPr/>
          <p:nvPr/>
        </p:nvGrpSpPr>
        <p:grpSpPr>
          <a:xfrm>
            <a:off x="1823150" y="618295"/>
            <a:ext cx="5497690" cy="3827981"/>
            <a:chOff x="1823150" y="618295"/>
            <a:chExt cx="5497690" cy="3827981"/>
          </a:xfrm>
        </p:grpSpPr>
        <p:pic>
          <p:nvPicPr>
            <p:cNvPr id="237" name="Google Shape;237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823150" y="618295"/>
              <a:ext cx="5497690" cy="38279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8" name="Google Shape;238;p30"/>
            <p:cNvSpPr txBox="1"/>
            <p:nvPr/>
          </p:nvSpPr>
          <p:spPr>
            <a:xfrm>
              <a:off x="5235850" y="3130425"/>
              <a:ext cx="6096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😒</a:t>
              </a:r>
              <a:endParaRPr/>
            </a:p>
          </p:txBody>
        </p:sp>
        <p:sp>
          <p:nvSpPr>
            <p:cNvPr id="239" name="Google Shape;239;p30"/>
            <p:cNvSpPr txBox="1"/>
            <p:nvPr/>
          </p:nvSpPr>
          <p:spPr>
            <a:xfrm>
              <a:off x="3371450" y="3453650"/>
              <a:ext cx="6096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😭</a:t>
              </a:r>
              <a:endParaRPr/>
            </a:p>
          </p:txBody>
        </p:sp>
        <p:sp>
          <p:nvSpPr>
            <p:cNvPr id="240" name="Google Shape;240;p30"/>
            <p:cNvSpPr txBox="1"/>
            <p:nvPr/>
          </p:nvSpPr>
          <p:spPr>
            <a:xfrm>
              <a:off x="2585575" y="2148725"/>
              <a:ext cx="7017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👶</a:t>
              </a:r>
              <a:endParaRPr/>
            </a:p>
          </p:txBody>
        </p:sp>
        <p:sp>
          <p:nvSpPr>
            <p:cNvPr id="241" name="Google Shape;241;p30"/>
            <p:cNvSpPr txBox="1"/>
            <p:nvPr/>
          </p:nvSpPr>
          <p:spPr>
            <a:xfrm>
              <a:off x="3850716" y="1467556"/>
              <a:ext cx="5487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>
                  <a:latin typeface="Source Sans Pro"/>
                  <a:ea typeface="Source Sans Pro"/>
                  <a:cs typeface="Source Sans Pro"/>
                  <a:sym typeface="Source Sans Pro"/>
                </a:rPr>
                <a:t>🤩</a:t>
              </a:r>
              <a:endParaRPr sz="3600"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242" name="Google Shape;242;p30"/>
          <p:cNvSpPr txBox="1"/>
          <p:nvPr/>
        </p:nvSpPr>
        <p:spPr>
          <a:xfrm>
            <a:off x="6814900" y="918375"/>
            <a:ext cx="701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😸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/>
          <p:nvPr>
            <p:ph idx="1" type="body"/>
          </p:nvPr>
        </p:nvSpPr>
        <p:spPr>
          <a:xfrm>
            <a:off x="1215300" y="1723650"/>
            <a:ext cx="67134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Data science is the problem-solving process to quantitatively formulate and rigorously answer questions that emphasizes </a:t>
            </a:r>
            <a:endParaRPr sz="21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1"/>
                </a:solidFill>
              </a:rPr>
              <a:t>clarity, reproducibility, and collaboration, </a:t>
            </a:r>
            <a:endParaRPr sz="2100">
              <a:solidFill>
                <a:schemeClr val="accen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and </a:t>
            </a:r>
            <a:r>
              <a:rPr lang="en" sz="2100">
                <a:solidFill>
                  <a:srgbClr val="FE7D0A"/>
                </a:solidFill>
              </a:rPr>
              <a:t>communicates</a:t>
            </a:r>
            <a:r>
              <a:rPr lang="en" sz="2100"/>
              <a:t> the answer to a relevant audience.</a:t>
            </a:r>
            <a:endParaRPr sz="2100"/>
          </a:p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-87" y="4749844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1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Helpful resources</a:t>
            </a:r>
            <a:endParaRPr/>
          </a:p>
        </p:txBody>
      </p:sp>
      <p:sp>
        <p:nvSpPr>
          <p:cNvPr id="248" name="Google Shape;248;p31"/>
          <p:cNvSpPr txBox="1"/>
          <p:nvPr>
            <p:ph idx="1" type="body"/>
          </p:nvPr>
        </p:nvSpPr>
        <p:spPr>
          <a:xfrm>
            <a:off x="666100" y="12340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◎"/>
            </a:pPr>
            <a:r>
              <a:rPr lang="en" u="sng">
                <a:solidFill>
                  <a:schemeClr val="hlink"/>
                </a:solidFill>
                <a:hlinkClick r:id="rId3"/>
              </a:rPr>
              <a:t>R Studio cheatsheet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 u="sng">
                <a:solidFill>
                  <a:schemeClr val="hlink"/>
                </a:solidFill>
                <a:hlinkClick r:id="rId4"/>
              </a:rPr>
              <a:t>A (very) short intro to R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 u="sng">
                <a:solidFill>
                  <a:schemeClr val="hlink"/>
                </a:solidFill>
                <a:hlinkClick r:id="rId5"/>
              </a:rPr>
              <a:t>R for Data Science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 u="sng">
                <a:solidFill>
                  <a:schemeClr val="hlink"/>
                </a:solidFill>
                <a:hlinkClick r:id="rId6"/>
              </a:rPr>
              <a:t>Data Science I (P8105) at Columbia University School of Public Health</a:t>
            </a:r>
            <a:endParaRPr/>
          </a:p>
        </p:txBody>
      </p:sp>
      <p:sp>
        <p:nvSpPr>
          <p:cNvPr id="249" name="Google Shape;249;p31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2"/>
          <p:cNvSpPr/>
          <p:nvPr/>
        </p:nvSpPr>
        <p:spPr>
          <a:xfrm>
            <a:off x="5725650" y="909615"/>
            <a:ext cx="1875600" cy="1852800"/>
          </a:xfrm>
          <a:prstGeom prst="ellipse">
            <a:avLst/>
          </a:prstGeom>
          <a:noFill/>
          <a:ln cap="flat" cmpd="sng" w="9525">
            <a:solidFill>
              <a:srgbClr val="CFD8D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2"/>
          <p:cNvSpPr txBox="1"/>
          <p:nvPr>
            <p:ph idx="4294967295" type="ctrTitle"/>
          </p:nvPr>
        </p:nvSpPr>
        <p:spPr>
          <a:xfrm>
            <a:off x="533400" y="1252131"/>
            <a:ext cx="4779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Thank you!</a:t>
            </a:r>
            <a:endParaRPr b="1" sz="6000"/>
          </a:p>
        </p:txBody>
      </p:sp>
      <p:sp>
        <p:nvSpPr>
          <p:cNvPr id="256" name="Google Shape;256;p32"/>
          <p:cNvSpPr txBox="1"/>
          <p:nvPr>
            <p:ph idx="4294967295" type="subTitle"/>
          </p:nvPr>
        </p:nvSpPr>
        <p:spPr>
          <a:xfrm>
            <a:off x="533400" y="2394538"/>
            <a:ext cx="4779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You can find my slides and codes at my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GitHub</a:t>
            </a:r>
            <a:endParaRPr sz="1800"/>
          </a:p>
          <a:p>
            <a:pPr indent="0" lvl="0" marL="0" rtl="0" algn="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Also find me at: changy11@upmc.edu</a:t>
            </a:r>
            <a:endParaRPr sz="1800"/>
          </a:p>
        </p:txBody>
      </p:sp>
      <p:cxnSp>
        <p:nvCxnSpPr>
          <p:cNvPr id="257" name="Google Shape;257;p32"/>
          <p:cNvCxnSpPr/>
          <p:nvPr/>
        </p:nvCxnSpPr>
        <p:spPr>
          <a:xfrm flipH="1" rot="10800000">
            <a:off x="6805299" y="540952"/>
            <a:ext cx="143700" cy="3771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8" name="Google Shape;258;p32"/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9" name="Google Shape;259;p32"/>
          <p:cNvCxnSpPr>
            <a:endCxn id="254" idx="6"/>
          </p:cNvCxnSpPr>
          <p:nvPr/>
        </p:nvCxnSpPr>
        <p:spPr>
          <a:xfrm rot="10800000">
            <a:off x="7601250" y="1836015"/>
            <a:ext cx="998100" cy="981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0" name="Google Shape;260;p32"/>
          <p:cNvSpPr/>
          <p:nvPr/>
        </p:nvSpPr>
        <p:spPr>
          <a:xfrm>
            <a:off x="5875408" y="1057537"/>
            <a:ext cx="1576200" cy="1556700"/>
          </a:xfrm>
          <a:prstGeom prst="ellipse">
            <a:avLst/>
          </a:prstGeom>
          <a:noFill/>
          <a:ln cap="flat" cmpd="sng" w="19050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1" name="Google Shape;261;p32"/>
          <p:cNvGrpSpPr/>
          <p:nvPr/>
        </p:nvGrpSpPr>
        <p:grpSpPr>
          <a:xfrm>
            <a:off x="6224310" y="1351742"/>
            <a:ext cx="878284" cy="816182"/>
            <a:chOff x="5972700" y="2330200"/>
            <a:chExt cx="411625" cy="387275"/>
          </a:xfrm>
        </p:grpSpPr>
        <p:sp>
          <p:nvSpPr>
            <p:cNvPr id="262" name="Google Shape;262;p32"/>
            <p:cNvSpPr/>
            <p:nvPr/>
          </p:nvSpPr>
          <p:spPr>
            <a:xfrm>
              <a:off x="5972700" y="2476950"/>
              <a:ext cx="98050" cy="219825"/>
            </a:xfrm>
            <a:custGeom>
              <a:rect b="b" l="l" r="r" t="t"/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9050">
              <a:solidFill>
                <a:srgbClr val="0091E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263" name="Google Shape;263;p32"/>
            <p:cNvSpPr/>
            <p:nvPr/>
          </p:nvSpPr>
          <p:spPr>
            <a:xfrm>
              <a:off x="6078025" y="2330200"/>
              <a:ext cx="306300" cy="387275"/>
            </a:xfrm>
            <a:custGeom>
              <a:rect b="b" l="l" r="r" t="t"/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9050">
              <a:solidFill>
                <a:srgbClr val="0091E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91EA"/>
                </a:solidFill>
              </a:endParaRPr>
            </a:p>
          </p:txBody>
        </p:sp>
      </p:grpSp>
      <p:sp>
        <p:nvSpPr>
          <p:cNvPr id="264" name="Google Shape;264;p32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/>
          <p:nvPr/>
        </p:nvSpPr>
        <p:spPr>
          <a:xfrm>
            <a:off x="282425" y="1617481"/>
            <a:ext cx="1866600" cy="1845600"/>
          </a:xfrm>
          <a:prstGeom prst="ellipse">
            <a:avLst/>
          </a:prstGeom>
          <a:noFill/>
          <a:ln cap="flat" cmpd="sng" w="9525">
            <a:solidFill>
              <a:srgbClr val="CFD8D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4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Data Science?</a:t>
            </a:r>
            <a:endParaRPr/>
          </a:p>
        </p:txBody>
      </p:sp>
      <p:sp>
        <p:nvSpPr>
          <p:cNvPr id="84" name="Google Shape;84;p14"/>
          <p:cNvSpPr/>
          <p:nvPr/>
        </p:nvSpPr>
        <p:spPr>
          <a:xfrm>
            <a:off x="446394" y="1779644"/>
            <a:ext cx="1538100" cy="1521300"/>
          </a:xfrm>
          <a:prstGeom prst="ellipse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Intro to R</a:t>
            </a:r>
            <a:endParaRPr b="1" sz="18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5" name="Google Shape;85;p14"/>
          <p:cNvSpPr/>
          <p:nvPr/>
        </p:nvSpPr>
        <p:spPr>
          <a:xfrm>
            <a:off x="2508464" y="2686790"/>
            <a:ext cx="2002800" cy="1980600"/>
          </a:xfrm>
          <a:prstGeom prst="ellipse">
            <a:avLst/>
          </a:prstGeom>
          <a:noFill/>
          <a:ln cap="flat" cmpd="sng" w="9525">
            <a:solidFill>
              <a:srgbClr val="CFD8D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4"/>
          <p:cNvSpPr/>
          <p:nvPr/>
        </p:nvSpPr>
        <p:spPr>
          <a:xfrm>
            <a:off x="2684431" y="2860819"/>
            <a:ext cx="1650900" cy="1632900"/>
          </a:xfrm>
          <a:prstGeom prst="ellipse">
            <a:avLst/>
          </a:prstGeom>
          <a:noFill/>
          <a:ln cap="flat" cmpd="sng" w="28575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7" name="Google Shape;87;p14"/>
          <p:cNvSpPr/>
          <p:nvPr/>
        </p:nvSpPr>
        <p:spPr>
          <a:xfrm>
            <a:off x="4573062" y="366125"/>
            <a:ext cx="2211300" cy="2186700"/>
          </a:xfrm>
          <a:prstGeom prst="ellipse">
            <a:avLst/>
          </a:prstGeom>
          <a:noFill/>
          <a:ln cap="flat" cmpd="sng" w="9525">
            <a:solidFill>
              <a:srgbClr val="CFD8D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4"/>
          <p:cNvSpPr/>
          <p:nvPr/>
        </p:nvSpPr>
        <p:spPr>
          <a:xfrm>
            <a:off x="4767373" y="558171"/>
            <a:ext cx="1822500" cy="1802400"/>
          </a:xfrm>
          <a:prstGeom prst="ellipse">
            <a:avLst/>
          </a:prstGeom>
          <a:noFill/>
          <a:ln cap="flat" cmpd="sng" w="76200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89" name="Google Shape;89;p14"/>
          <p:cNvCxnSpPr/>
          <p:nvPr/>
        </p:nvCxnSpPr>
        <p:spPr>
          <a:xfrm>
            <a:off x="1922574" y="2866164"/>
            <a:ext cx="819000" cy="4953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" name="Google Shape;90;p14"/>
          <p:cNvCxnSpPr>
            <a:stCxn id="86" idx="7"/>
            <a:endCxn id="88" idx="3"/>
          </p:cNvCxnSpPr>
          <p:nvPr/>
        </p:nvCxnSpPr>
        <p:spPr>
          <a:xfrm flipH="1" rot="10800000">
            <a:off x="4093562" y="2096752"/>
            <a:ext cx="940800" cy="1003200"/>
          </a:xfrm>
          <a:prstGeom prst="straightConnector1">
            <a:avLst/>
          </a:prstGeom>
          <a:noFill/>
          <a:ln cap="flat" cmpd="sng" w="2857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" name="Google Shape;91;p14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" name="Google Shape;92;p14"/>
          <p:cNvSpPr/>
          <p:nvPr/>
        </p:nvSpPr>
        <p:spPr>
          <a:xfrm>
            <a:off x="6662662" y="2096750"/>
            <a:ext cx="2211300" cy="2186700"/>
          </a:xfrm>
          <a:prstGeom prst="ellipse">
            <a:avLst/>
          </a:prstGeom>
          <a:noFill/>
          <a:ln cap="flat" cmpd="sng" w="9525">
            <a:solidFill>
              <a:srgbClr val="CFD8D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4"/>
          <p:cNvSpPr/>
          <p:nvPr/>
        </p:nvSpPr>
        <p:spPr>
          <a:xfrm>
            <a:off x="6856973" y="2288796"/>
            <a:ext cx="1822500" cy="1802400"/>
          </a:xfrm>
          <a:prstGeom prst="ellipse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E7D0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94" name="Google Shape;94;p14"/>
          <p:cNvCxnSpPr>
            <a:endCxn id="92" idx="1"/>
          </p:cNvCxnSpPr>
          <p:nvPr/>
        </p:nvCxnSpPr>
        <p:spPr>
          <a:xfrm>
            <a:off x="6446200" y="1962784"/>
            <a:ext cx="540300" cy="454200"/>
          </a:xfrm>
          <a:prstGeom prst="straightConnector1">
            <a:avLst/>
          </a:prstGeom>
          <a:noFill/>
          <a:ln cap="flat" cmpd="sng" w="38100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4"/>
          <p:cNvSpPr txBox="1"/>
          <p:nvPr/>
        </p:nvSpPr>
        <p:spPr>
          <a:xfrm>
            <a:off x="2616475" y="3169200"/>
            <a:ext cx="17868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 Manipulation &amp;</a:t>
            </a:r>
            <a:endParaRPr b="1" sz="18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Tidy Data</a:t>
            </a:r>
            <a:endParaRPr b="1" sz="18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6874825" y="2959150"/>
            <a:ext cx="1786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 Analysis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4785300" y="1040750"/>
            <a:ext cx="1786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 Visualization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typical data project</a:t>
            </a:r>
            <a:endParaRPr/>
          </a:p>
        </p:txBody>
      </p:sp>
      <p:sp>
        <p:nvSpPr>
          <p:cNvPr id="103" name="Google Shape;103;p15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5" name="Google Shape;10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4256" y="2086950"/>
            <a:ext cx="4415474" cy="173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5"/>
          <p:cNvSpPr txBox="1"/>
          <p:nvPr/>
        </p:nvSpPr>
        <p:spPr>
          <a:xfrm>
            <a:off x="6122325" y="4777300"/>
            <a:ext cx="2557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https://r4ds.had.co.nz/introduction.html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6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3" name="Google Shape;113;p16"/>
          <p:cNvPicPr preferRelativeResize="0"/>
          <p:nvPr/>
        </p:nvPicPr>
        <p:blipFill rotWithShape="1">
          <a:blip r:embed="rId3">
            <a:alphaModFix/>
          </a:blip>
          <a:srcRect b="6147" l="0" r="0" t="0"/>
          <a:stretch/>
        </p:blipFill>
        <p:spPr>
          <a:xfrm>
            <a:off x="1786200" y="1010725"/>
            <a:ext cx="5497700" cy="359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learn/use R?</a:t>
            </a:r>
            <a:endParaRPr/>
          </a:p>
        </p:txBody>
      </p:sp>
      <p:sp>
        <p:nvSpPr>
          <p:cNvPr id="119" name="Google Shape;119;p17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0" name="Google Shape;120;p17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675" y="1302800"/>
            <a:ext cx="2832401" cy="3098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9125" y="1868575"/>
            <a:ext cx="2563675" cy="1966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7"/>
          <p:cNvSpPr txBox="1"/>
          <p:nvPr/>
        </p:nvSpPr>
        <p:spPr>
          <a:xfrm>
            <a:off x="6820950" y="4000675"/>
            <a:ext cx="153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SPSS visualization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23" name="Google Shape;123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33476" y="1302795"/>
            <a:ext cx="2913248" cy="2936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714500" y="286313"/>
            <a:ext cx="5715000" cy="4570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0" name="Google Shape;130;p1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8425" y="349225"/>
            <a:ext cx="8367155" cy="444505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8"/>
          <p:cNvSpPr txBox="1"/>
          <p:nvPr/>
        </p:nvSpPr>
        <p:spPr>
          <a:xfrm>
            <a:off x="3903825" y="-50975"/>
            <a:ext cx="161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R Shiny apps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9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8" name="Google Shape;138;p19"/>
          <p:cNvPicPr preferRelativeResize="0"/>
          <p:nvPr/>
        </p:nvPicPr>
        <p:blipFill rotWithShape="1">
          <a:blip r:embed="rId3">
            <a:alphaModFix/>
          </a:blip>
          <a:srcRect b="0" l="13045" r="17229" t="0"/>
          <a:stretch/>
        </p:blipFill>
        <p:spPr>
          <a:xfrm>
            <a:off x="214900" y="200675"/>
            <a:ext cx="4169324" cy="3538576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9"/>
          <p:cNvSpPr txBox="1"/>
          <p:nvPr/>
        </p:nvSpPr>
        <p:spPr>
          <a:xfrm>
            <a:off x="5937625" y="459325"/>
            <a:ext cx="161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R Markdown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40" name="Google Shape;14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8186" y="1423845"/>
            <a:ext cx="4454973" cy="3326003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 txBox="1"/>
          <p:nvPr/>
        </p:nvSpPr>
        <p:spPr>
          <a:xfrm>
            <a:off x="5567750" y="4777300"/>
            <a:ext cx="3685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https://www.p8105.com/data_manipulation.html#Example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0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8" name="Google Shape;148;p2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550" y="172026"/>
            <a:ext cx="8398899" cy="463825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0"/>
          <p:cNvSpPr txBox="1"/>
          <p:nvPr/>
        </p:nvSpPr>
        <p:spPr>
          <a:xfrm>
            <a:off x="482050" y="4746550"/>
            <a:ext cx="161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R blogdown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